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44</c:v>
                </c:pt>
                <c:pt idx="4">
                  <c:v>1</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0.16209789855499945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9.3977000000000643E-2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0.98109700000000011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9.3975999999999615E-2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0.33708199999999966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0.61357500000000087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6.7985559999999996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0.15921517342529956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9.4401000000000401E-2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0.98553099999999993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9.4400999999999513E-2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0.33860600000000129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0.83880499999999891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7.1193119999999999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1.5643320000000003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0.4122249999999994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0.11492500000000039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1.1998019999999991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0.11492500000000128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0.4122249999999994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0.1319770000000009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8.6101829999999993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7.563099999999956E-2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0.35130600000000012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9.79410000000005E-2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1.022494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9.7940999999999612E-2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0.35130600000000012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0.57571100000000008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7.0207860000000002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0.14836200000000055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0.33576400000000017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9.3608999999999831E-2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0.97726099999999949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9.3607999999999691E-2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0.33576500000000031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0.78628300000000095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7.7864430000000002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0.11558400000000013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0.13073099999999904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3.6445999999999756E-2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0.38049900000000036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3.6445999999999756E-2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0.13073100000000082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0.19178899999999999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9.1151959999999992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34</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7.3164999999999925E-2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0.33415300000000014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9.3158999999999992E-2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0.97257099999999941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9.3158999999999992E-2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0.33415300000000059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0.73541699999999999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4.0678919999999996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0.29037099999999949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0.35656400000000055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9.9406999999999357E-2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1.0377970000000003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9.9407000000000245E-2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0.35656399999999966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0.82499400000000023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6.3409820000000003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0.37487198525759968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0.15350800000000042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1.602608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0.15350899999999967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0.5506189999999993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0.67229800000000139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7.3811059999999999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0.77137599999999917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0.44683000000000028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0.12457299999999982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1.300523000000001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0.12457299999999982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0.44683000000000028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0.2785669999999989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7.702458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1.0742189999999998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0.46281900000000054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0.12903099999999945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1.3470590000000007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0.12903099999999945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0.46281900000000054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0.73732400000000009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5.9157999999999999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Q5. Were you ever prevented from sleeping at night by noise from staff?</c:v>
                </c:pt>
                <c:pt idx="2">
                  <c:v>The hospital and ward Q13. Did you get enough help from staff to eat your meals?</c:v>
                </c:pt>
                <c:pt idx="3">
                  <c:v>The hospital and ward Q12. How would you rate the hospital food?</c:v>
                </c:pt>
                <c:pt idx="4">
                  <c:v>The hospital and ward Q5. Were you ever prevented from sleeping at night by hospital lighting?</c:v>
                </c:pt>
              </c:strCache>
            </c:strRef>
          </c:cat>
          <c:val>
            <c:numRef>
              <c:f>Sheet1!$B$2:$B$6</c:f>
              <c:numCache>
                <c:formatCode>0.0</c:formatCode>
                <c:ptCount val="5"/>
                <c:pt idx="0">
                  <c:v>6.6</c:v>
                </c:pt>
                <c:pt idx="1">
                  <c:v>8.6999999999999993</c:v>
                </c:pt>
                <c:pt idx="2">
                  <c:v>7.9</c:v>
                </c:pt>
                <c:pt idx="3">
                  <c:v>7.3</c:v>
                </c:pt>
                <c:pt idx="4">
                  <c:v>8.4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Q5. Were you ever prevented from sleeping at night by noise from staff?</c:v>
                </c:pt>
                <c:pt idx="2">
                  <c:v>The hospital and ward Q13. Did you get enough help from staff to eat your meals?</c:v>
                </c:pt>
                <c:pt idx="3">
                  <c:v>The hospital and ward Q12. How would you rate the hospital food?</c:v>
                </c:pt>
                <c:pt idx="4">
                  <c:v>The hospital and ward Q5. Were you ever prevented from sleeping at night by hospital lighting?</c:v>
                </c:pt>
              </c:strCache>
            </c:strRef>
          </c:cat>
          <c:val>
            <c:numRef>
              <c:f>Sheet1!$C$2:$C$6</c:f>
              <c:numCache>
                <c:formatCode>0.0</c:formatCode>
                <c:ptCount val="5"/>
                <c:pt idx="0">
                  <c:v>5.9</c:v>
                </c:pt>
                <c:pt idx="1">
                  <c:v>8.1</c:v>
                </c:pt>
                <c:pt idx="2">
                  <c:v>7.5</c:v>
                </c:pt>
                <c:pt idx="3">
                  <c:v>7</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Your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0.96141088926784002</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0.10217155719060006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0.12509899999999996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1.3060170000000002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0.12509999999999977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0.44871699999999981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0.83646700000000029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0.96141100000000002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Your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9.0126756835101691</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Leaving hospital Q41. Thinking about any medicine you were to take at home, were you given any of the following?</c:v>
                </c:pt>
                <c:pt idx="2">
                  <c:v>Feedback on care Q49. During your hospital stay, were you ever asked to give your views on the quality of your care?</c:v>
                </c:pt>
                <c:pt idx="3">
                  <c:v>Your care and treatment Q25. How much information about your condition or treatment was given to you?</c:v>
                </c:pt>
                <c:pt idx="4">
                  <c:v>Leaving hospital Q46. After leaving hospital, did you get enough support from health or social care services to help you recover or manage your condition?</c:v>
                </c:pt>
              </c:strCache>
            </c:strRef>
          </c:cat>
          <c:val>
            <c:numRef>
              <c:f>Sheet1!$B$2:$B$6</c:f>
              <c:numCache>
                <c:formatCode>0.0</c:formatCode>
                <c:ptCount val="5"/>
                <c:pt idx="0">
                  <c:v>6.6</c:v>
                </c:pt>
                <c:pt idx="1">
                  <c:v>4.0999999999999996</c:v>
                </c:pt>
                <c:pt idx="2">
                  <c:v>1</c:v>
                </c:pt>
                <c:pt idx="3">
                  <c:v>8.5</c:v>
                </c:pt>
                <c:pt idx="4">
                  <c:v>5.9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Leaving hospital Q41. Thinking about any medicine you were to take at home, were you given any of the following?</c:v>
                </c:pt>
                <c:pt idx="2">
                  <c:v>Feedback on care Q49. During your hospital stay, were you ever asked to give your views on the quality of your care?</c:v>
                </c:pt>
                <c:pt idx="3">
                  <c:v>Your care and treatment Q25. How much information about your condition or treatment was given to you?</c:v>
                </c:pt>
                <c:pt idx="4">
                  <c:v>Leaving hospital Q46. After leaving hospital, did you get enough support from health or social care services to help you recover or manage your condition?</c:v>
                </c:pt>
              </c:strCache>
            </c:strRef>
          </c:cat>
          <c:val>
            <c:numRef>
              <c:f>Sheet1!$C$2:$C$6</c:f>
              <c:numCache>
                <c:formatCode>0.0</c:formatCode>
                <c:ptCount val="5"/>
                <c:pt idx="0">
                  <c:v>7.5</c:v>
                </c:pt>
                <c:pt idx="1">
                  <c:v>4.5999999999999996</c:v>
                </c:pt>
                <c:pt idx="2">
                  <c:v>1.4</c:v>
                </c:pt>
                <c:pt idx="3">
                  <c:v>8.8000000000000007</c:v>
                </c:pt>
                <c:pt idx="4">
                  <c:v>6.2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0.23689099999999996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0.22847600000000057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6.3696999999999449E-2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0.66499300000000083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6.3696999999999449E-2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0.22847600000000057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6.434899999999999E-2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9.0126760000000008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Your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8.1387254401382307</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0.26632502827430038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8.1322000000000116E-2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0.84899099999999983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8.1322999999999368E-2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0.29169400000000145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0.46378499999999967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8.1387250000000009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Your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6.6935077944247103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0.48977144194090005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0.16643000000000008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1.7375059999999998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0.76339700000000033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0.78624600000000022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6.8180880000000004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0.2592766590541995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0.1843370000000002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1.9244529999999997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0.71574402339620136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6.5689279999999997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Your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7.9623431647418998</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94.663600000000002</c:v>
                </c:pt>
                <c:pt idx="1">
                  <c:v>0.46400000000000002</c:v>
                </c:pt>
                <c:pt idx="2">
                  <c:v>2.0882000000000001</c:v>
                </c:pt>
                <c:pt idx="3">
                  <c:v>0.92810000000000004</c:v>
                </c:pt>
                <c:pt idx="4">
                  <c:v>0.46400000000000002</c:v>
                </c:pt>
                <c:pt idx="5">
                  <c:v>1.3920999999999999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5.7668999999999748E-2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0.46517500000000034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0.12968699999999966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1.3539150000000006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0.59486199999999911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0.47114900000000048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7.5128769999999996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2.3873097101899887E-2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0.18853700000000018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1.9683039999999998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0.86480099999999993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1.6287820000000002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6.2333410000000002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0.18241700000000005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0.28063100000000052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7.8237999999999808E-2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0.81679299999999966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0.35886999999999958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0.57879600000000053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8.7419010000000004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7.2852000000000139E-2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0.29338299999999951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8.1793000000000227E-2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0.85390799999999967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0.37517700000000076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0.43062600000000018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8.4135139999999993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0.43318909375560022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0.16125399999999956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1.6834670000000003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0.7396540000000007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0.75415799999999855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6.9400709999999997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7.0857999999999421E-2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0.23787100000000017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6.6316000000000486E-2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0.69233600000000095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6.6316999999999737E-2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0.23787100000000017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0.13415799999999933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9.1509789999999995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0.26369902279209967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0.10336199999999973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1.0790889999999997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0.10336200000000062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0.37075100000000027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0.24261699999999919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8.3758359999999996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0.1900703685358005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0.101858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1.0633880000000007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0.10185899999999926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0.36535600000000024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0.36410399999999932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8.3552429999999998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18.764800000000001</c:v>
                </c:pt>
                <c:pt idx="1">
                  <c:v>0.47510000000000002</c:v>
                </c:pt>
                <c:pt idx="2">
                  <c:v>75.534400000000005</c:v>
                </c:pt>
                <c:pt idx="3">
                  <c:v>0.95009999999999994</c:v>
                </c:pt>
                <c:pt idx="4">
                  <c:v>0.23749999999999999</c:v>
                </c:pt>
                <c:pt idx="5">
                  <c:v>0.95009999999999994</c:v>
                </c:pt>
                <c:pt idx="6">
                  <c:v>0.23749999999999999</c:v>
                </c:pt>
                <c:pt idx="7">
                  <c:v>1.4252</c:v>
                </c:pt>
                <c:pt idx="8">
                  <c:v>1.4252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0.5483709999999995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0.3851420000000001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0.10737400000000008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1.1209770000000008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0.1073739999999983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0.3851420000000001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0.37270700000000012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8.5035360000000004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0.35990996031469979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0.11197599999999941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1.1690110000000002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0.1119760000000003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0.40164600000000039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0.70798100000000019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7.2961309999999999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0.38821800992980027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0.14031500000000019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1.4648659999999989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0.14031500000000108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0.5032949999999996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0.4699819999999999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7.8627919999999998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0.43840653586260014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0.18489199999999961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0.1848920000000005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0.66319000000000017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0.94627900000000054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6.5848319999999996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0.33700299999999928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0.17187999999999981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4.7919000000000267E-2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0.50026599999999988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4.7918000000001015E-2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0.17187999999999981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8.7857999999998881E-2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9.5394089999999991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0.79220000000000002</c:v>
                </c:pt>
                <c:pt idx="1">
                  <c:v>0.20779999999999998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0.79220000000000002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Your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8.5568205361441692</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0.10303500000000021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0.24638899999999886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6.8691000000001168E-2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0.71712799999999888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6.8691000000001168E-2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0.24638899999999886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0.19174600000000019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8.3946140000000007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0.19707717147079862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5.7586999999999833E-2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0.60119400000000134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5.7586999999999833E-2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0.20655599999999907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0.15920700000000032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8.9813910000000003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0.16392223587500077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8.1767999999998509E-2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0.85365000000000002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8.1768000000000285E-2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0.29329500000000053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9.3595000000000539E-2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8.2944569999999995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0.23469999999999999</c:v>
                </c:pt>
                <c:pt idx="1">
                  <c:v>46.009399999999999</c:v>
                </c:pt>
                <c:pt idx="2">
                  <c:v>53.521099999999997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Your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8.3932244670813994</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0.14240500000000011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0.27642400000000045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7.7064999999999273E-2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0.80454600000000021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7.7065000000001049E-2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0.27642299999999942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0.19577600000000039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8.6554929999999999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6.1173000000000144E-2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0.23945600000000056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6.6758999999999347E-2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0.69695100000000032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6.6758999999999347E-2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0.23945699999999981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1.7256000000001492E-2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9.0468419999999998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0.10847899999999999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0.29581000000000035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8.2469999999998933E-2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0.86097100000000104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8.2469999999998933E-2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0.29581000000000124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7.9010000000000247E-2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8.5417100000000001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0.45095399999999941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0.35262700000000002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9.8309000000000424E-2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1.0263399999999994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9.8310000000000564E-2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0.35262699999999914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0.75893000000000121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7.3288529999999996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Your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7.9671015154627796</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0.40859599999999929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0.28819900000000054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8.0347999999999864E-2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0.83881899999999998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8.0348000000000752E-2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0.28819899999999876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0.22935900000000053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7.9662750000000004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0.19066870072940034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8.9281999999999861E-2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0.93209500000000034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8.9283000000000001E-2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0.32024600000000003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0.60825800000000019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6.987266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8.0119467603800842E-2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7.1398999999999546E-2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0.74539699999999876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7.1399000000001323E-2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0.25610099999999925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0.19490700000000061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8.4579799999999992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0.16087099999999932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0.38615099999999991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0.10765600000000042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1.1239150000000002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0.10765600000000042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0.38615099999999991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0.54491099999999904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7.6046820000000004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0.13768402761539988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0.14631799999999995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1.527539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0.14631799999999995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0.52482700000000015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1.5748120000000005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6.1516380000000002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4.6403999999999996</c:v>
                </c:pt>
                <c:pt idx="1">
                  <c:v>8.3527000000000005</c:v>
                </c:pt>
                <c:pt idx="2">
                  <c:v>26.2181</c:v>
                </c:pt>
                <c:pt idx="3">
                  <c:v>60.788899999999998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6.9509999999990413E-3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0.13111600000000045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3.6554000000000642E-2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0.38161999999999985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3.6553999999998865E-2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0.13111600000000045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0.17685299999999948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9.6138259999999995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0.21696000000000026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0.20479900000000129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5.7095999999999592E-2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0.5960769999999993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5.7097000000000619E-2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0.20479800000000026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0.20650399999999891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8.8753779999999995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0.25755997606460035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8.8227999999999973E-2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0.92109399999999919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8.8229000000000113E-2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0.31646600000000014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0.43156399999999984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8.0797670000000004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Your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8.1128464992462401</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7.5215000000000032E-2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0.22577599999999975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6.2943999999999889E-2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0.65713100000000146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6.2944999999999141E-2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0.2257750000000005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0.12257699999999971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8.9175520000000006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0.46334799999999987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0.28697700000000026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8.0007000000000161E-2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0.83526200000000017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8.0007000000000161E-2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0.28697700000000026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0.34523999999999866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7.5053700000000001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3.464699999999965E-2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0.31341700000000028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8.7378000000000178E-2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0.9122180000000002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8.7379000000000318E-2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0.31341699999999939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0.4450409999999998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7.9156170000000001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Your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7.0780649603955403</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RLT | George Eliot Hospital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RLT | George Eliot Hospital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RLT | George Eliot Hospital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George Eliot Hospital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0286741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29971639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77569081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001604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95777777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Q25. How much information about your condition or treatment was given to you?</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621804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0620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4184307"/>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39019758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640755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10640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3196476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1396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63537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6943540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344639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79745826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7380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47251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5216996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0349165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070851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0681066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41281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162175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502285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794229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26292998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867713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5911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82403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71767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0809330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2558115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4683214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29613426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8266655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84340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40344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67856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6284786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8586902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50579155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184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33861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832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002789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7314074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90640656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467367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7945594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64525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4338935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1910317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05222766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2161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11252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82850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642997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8036280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13442678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257683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0511072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39290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7440913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2342851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92103234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97496330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85934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31274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96898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568999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505496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91994858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81445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7117962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6280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05115308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98828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8931801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95263872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5916103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4686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111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90802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8149110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29178811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45280881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76700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519609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86255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4195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2123667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39566183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82260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0417020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477147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2068039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7712582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05229443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87611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93119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16750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4736509"/>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9960842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10698923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046405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5443074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672720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6186104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8160763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55220370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61747182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29493119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1500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6006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347504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6202276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6829140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95422163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58878852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06798222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08593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55514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01571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02894467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871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8927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3511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768062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5008696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49183592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13380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917280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16841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415809049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6266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2154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4216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332637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762471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70643513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343174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213674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03095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17350905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5323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98076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20432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380431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1678630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05462694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704248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1610862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48564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22790401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0097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62799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835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1876319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550288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5492083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81702422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0238928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2808189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922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18275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74877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6740148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5607458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3754624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5656988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87501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542436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2138023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7168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74517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6061662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9338346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5456508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899011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0890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5379286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5853223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1104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62702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2585097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5695214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7470678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422786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74041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1282462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0364062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28208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417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46914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7471704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9700011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7318622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54603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1349942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057121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80690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328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3655220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6475168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8489827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4329514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8962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4874055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6144697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36923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59376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5099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53420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8961518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2596000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0449154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4104368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9510988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5369860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3984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9070861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1145650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2180508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7971347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7338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41321480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2249947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09669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12471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0042585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0097309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5704611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1488792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7130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5323438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9298372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1208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3450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1668474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5414868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4041585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7662927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73431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8249957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2508567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07533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5087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8196307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1953187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4734049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0363049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14512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4626934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1256244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05998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028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87821463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7848474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4478515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71320273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52089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5552791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6678114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83735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07921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3437470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5130551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5532736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8143208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85384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307943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0099698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80626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33488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2307379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3999485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323426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3222378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8278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938155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1689788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53749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2518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759972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3036902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6446893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4427215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88447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5040528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6880382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167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85191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8663637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5001235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3815536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0919072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7186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757913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2319673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13718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61847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0254519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2770569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5658929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9463006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2894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7633121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3896817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41177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73018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33587885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0022230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3904670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74097051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88364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7519422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8284002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93421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7476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2588859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6345831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3312210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5425183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65739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6321908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1403417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6123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168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67853366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6612008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5007258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351830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31201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742288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3985322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07602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8209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2409798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9491375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1455767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8728004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6776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388663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0793334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94379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136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54426602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1902217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847701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29754330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51814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0096193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7761738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6681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8446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4002253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5870513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4805232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7614336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2157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4016871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7641821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06845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3720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747419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91273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4964624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5890789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GEORGE ELIOT HOSPITAL - ACUTE SERVICES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972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10176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03769979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83870731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42676939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16384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25555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14855841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5132074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13569462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5745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874387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2002377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15255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1051805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43348075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72413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40585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0016150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54885284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6382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17623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9943203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76127860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4.5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9325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88970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8500385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89187188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6479787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77162497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34059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156852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009336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20922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0525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80909082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9097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8244164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Q41. Thinking about any medicine you were to take at home, were you given any of the following?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Q28. Were you given enough privacy when being examined or treated?</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1123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78180926"/>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staff?</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5491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170966063"/>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07155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George Eliot Hospital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10467417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Noise from staff: patients not being bothered by noise at night from staff
Help with eating: patients being given enough help from staff to eat meals, if needed
Quality of food: patients describing the hospital food as good
Disturbance from hospital lighting: patients not being bothered at night by hospital lighting</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75944329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Information about medicines to take at home: patients being given information about medicines they were to take at home
Feedback on care: patients being asked to give their views on the quality of their care
Information: patients being given the right amount of information about their condition or treatment
Support from health or social care services: patients being given enough support from health or social care services to help them recover or manage their condition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George Eliot Hospital NHS Trust who had attended in late 2021. Responses were received from 431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027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8225405"/>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23559826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6834991"/>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91274412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277539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37494678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52498992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83156573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99936348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90566070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95610714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712164"/>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68724764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972138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924727465"/>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26307811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19338</TotalTime>
  <Words>16156</Words>
  <Application>Microsoft Office PowerPoint</Application>
  <PresentationFormat>Widescreen</PresentationFormat>
  <Paragraphs>2244</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George Eliot Hospital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